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6" r:id="rId5"/>
    <p:sldId id="263" r:id="rId6"/>
    <p:sldId id="261" r:id="rId7"/>
    <p:sldId id="257" r:id="rId8"/>
    <p:sldId id="265" r:id="rId9"/>
    <p:sldId id="266" r:id="rId10"/>
    <p:sldId id="258" r:id="rId11"/>
    <p:sldId id="285" r:id="rId12"/>
    <p:sldId id="272" r:id="rId13"/>
    <p:sldId id="273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86" r:id="rId25"/>
    <p:sldId id="287" r:id="rId26"/>
    <p:sldId id="289" r:id="rId27"/>
    <p:sldId id="290" r:id="rId28"/>
    <p:sldId id="291" r:id="rId29"/>
    <p:sldId id="292" r:id="rId30"/>
    <p:sldId id="280" r:id="rId31"/>
    <p:sldId id="281" r:id="rId32"/>
    <p:sldId id="282" r:id="rId33"/>
    <p:sldId id="264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4717E"/>
    <a:srgbClr val="03B992"/>
    <a:srgbClr val="D9D9D9"/>
    <a:srgbClr val="384449"/>
    <a:srgbClr val="80A04B"/>
    <a:srgbClr val="278A77"/>
    <a:srgbClr val="569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BE16F-39FD-45E5-AC1E-4491DF2C7634}" v="59" dt="2024-08-12T03:33:10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228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1F8C7-4B00-4F96-84C6-AD78279938B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4128-CE58-47A7-83DB-836746FD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6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04128-CE58-47A7-83DB-836746FDB3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7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01F543-AB06-46B0-82BC-8D3904798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069B0-6C43-47C9-9AF6-441EEB764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102" y="439615"/>
            <a:ext cx="9144000" cy="1160585"/>
          </a:xfrm>
        </p:spPr>
        <p:txBody>
          <a:bodyPr anchor="b">
            <a:normAutofit/>
          </a:bodyPr>
          <a:lstStyle>
            <a:lvl1pPr algn="l">
              <a:defRPr lang="en-US" sz="5000" b="1" kern="1200" spc="1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88940-895C-45C8-8A98-CE4A62CFF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102" y="2039815"/>
            <a:ext cx="5659646" cy="1512271"/>
          </a:xfrm>
        </p:spPr>
        <p:txBody>
          <a:bodyPr>
            <a:normAutofit/>
          </a:bodyPr>
          <a:lstStyle>
            <a:lvl1pPr marL="0" indent="0" algn="l">
              <a:buNone/>
              <a:defRPr lang="en-US" sz="3000" b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3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76F12-4776-41B2-88D5-70EB9B05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8" y="182562"/>
            <a:ext cx="10515600" cy="65680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C3B5CB-BDFD-4FED-A779-0BCBC8D1A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4548" y="924879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7136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49B9B8-3436-4C26-AD36-5398CBC8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EF3DC-91C9-45A8-AC4D-4D0080DF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C1416-56EE-4753-8122-579FB2C6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244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BA51-A007-4743-9BB1-804B27AC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77B33-F795-4B3F-AFC5-392DB8DF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5E84C-2805-4DC6-80D6-47DDDD2E3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09293-C17A-4186-9F97-C5153DAB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38D4E-2B1E-4FE6-B03C-B259FAD2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8EE03-BFB9-4AD7-8671-C788F4A2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2F6246-53FE-49C3-A359-E3D04A744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14838"/>
            <a:ext cx="12192000" cy="2484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D202F-43D4-412B-98AD-1C4BEE77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69" y="5467350"/>
            <a:ext cx="4860131" cy="989622"/>
          </a:xfrm>
        </p:spPr>
        <p:txBody>
          <a:bodyPr anchor="ctr"/>
          <a:lstStyle>
            <a:lvl1pPr>
              <a:defRPr lang="en-US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869D0-0AA8-45D2-8648-528E8216C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45369" y="987426"/>
            <a:ext cx="10515601" cy="42111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F40C7-5ED1-427B-9D6A-B04DECDF7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1" y="5467351"/>
            <a:ext cx="5464970" cy="989622"/>
          </a:xfrm>
        </p:spPr>
        <p:txBody>
          <a:bodyPr anchor="ctr"/>
          <a:lstStyle>
            <a:lvl1pPr marL="0" indent="0"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09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694D-9D8B-40E8-B285-0CEF7320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59542-8074-48AC-99FD-205DB1875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E9083-4D79-4721-BC13-974C8225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CB8C6-D249-40A2-89EB-A5C5BBF1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CAFB4-6039-476B-9FF0-1C498167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4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469B00-0C27-4BE0-8983-0D0E9DA24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55DF27-2D3F-4F05-8056-ED1FC77D6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2DE54-3C24-47AA-B5A4-C3D36D7E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18ACB-6F3E-4F8A-A3B5-26EAF9C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3C94B-94D0-44D6-B57E-89301224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FEB8-66C0-48A7-807F-55FEFB95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29" y="208369"/>
            <a:ext cx="7469780" cy="1325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1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1EB7-BDC4-42B4-8649-C99D9CCFF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40" y="2518610"/>
            <a:ext cx="3687165" cy="3738563"/>
          </a:xfrm>
        </p:spPr>
        <p:txBody>
          <a:bodyPr/>
          <a:lstStyle>
            <a:lvl1pPr marL="0" indent="0">
              <a:spcBef>
                <a:spcPts val="1200"/>
              </a:spcBef>
              <a:buSzPct val="75000"/>
              <a:buFont typeface="Segoe UI" panose="020B0502040204020203" pitchFamily="34" charset="0"/>
              <a:buChar char="﻿"/>
              <a:defRPr sz="2000" b="1"/>
            </a:lvl1pPr>
            <a:lvl2pPr marL="0" indent="0"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buSzPct val="75000"/>
              <a:buFont typeface="Segoe UI" panose="020B0502040204020203" pitchFamily="34" charset="0"/>
              <a:buChar char="﻿"/>
              <a:defRPr sz="1800"/>
            </a:lvl2pPr>
            <a:lvl3pPr marL="1143000" indent="-228600">
              <a:buSzPct val="75000"/>
              <a:buFont typeface="Segoe UI" panose="020B0502040204020203" pitchFamily="34" charset="0"/>
              <a:buChar char="﻿"/>
              <a:defRPr/>
            </a:lvl3pPr>
            <a:lvl4pPr marL="1600200" indent="-228600">
              <a:buSzPct val="75000"/>
              <a:buFont typeface="Segoe UI" panose="020B0502040204020203" pitchFamily="34" charset="0"/>
              <a:buChar char="﻿"/>
              <a:defRPr/>
            </a:lvl4pPr>
            <a:lvl5pPr marL="2057400" indent="-228600">
              <a:buSzPct val="75000"/>
              <a:buFont typeface="Segoe UI" panose="020B0502040204020203" pitchFamily="34" charset="0"/>
              <a:buChar char="﻿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33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5252E0-1D11-41CE-9274-34D21CE3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3FEB8-66C0-48A7-807F-55FEFB95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4" y="1239810"/>
            <a:ext cx="7469780" cy="65772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74942-E0E2-4842-801F-F9C7AB828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324" y="2300921"/>
            <a:ext cx="5502776" cy="3994686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39203E-B202-4E10-81F0-3EC421D517BC}"/>
              </a:ext>
            </a:extLst>
          </p:cNvPr>
          <p:cNvCxnSpPr>
            <a:cxnSpLocks/>
          </p:cNvCxnSpPr>
          <p:nvPr userDrawn="1"/>
        </p:nvCxnSpPr>
        <p:spPr>
          <a:xfrm>
            <a:off x="456063" y="2009827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78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0914-7B0C-4DC5-AE31-D5D68D7C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4DE2B-3D35-4D77-9E6D-32BD567F0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CC2FC-96BF-4567-A5C8-5E2B5AB1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3FB8-B32E-4113-ACEE-5BC8D92B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2DA6-9986-403B-9EE2-BC148B49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8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B380-D450-481E-BD29-704F02AD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45430-66EC-422C-B0C4-979A51FE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3457D-BE82-43D5-B20E-3C1853745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2F057-EBE1-4240-839C-30E019C5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A05C9-0E11-453D-B942-3892F826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ECE6B-1634-4DF1-B100-3D42F711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0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073F-AEF0-481E-8933-1CCF7B95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5B902-1F5D-468E-A59F-6413AE7FA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E33D5-6EA5-4508-8295-6B9CB09F8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14E1F-1E48-4BDE-961B-E92237C87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EF6D-B2B9-4662-A5C1-C1402CFD1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1F48B7-9659-4B41-A176-30EF8031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3551EF-91C9-4771-9DEC-9A9C8A0F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49018B-3861-42EF-9827-BF0DB5CF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5A242C-906F-40EA-8941-BAFCCF090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E76F12-4776-41B2-88D5-70EB9B05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8" y="182562"/>
            <a:ext cx="10515600" cy="65680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381DE-3A7B-4011-9625-20769D52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2DCBE-FCF9-4E7D-A48E-783737EF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C2D8C-585E-48AF-8651-BFC9E9AD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C3B5CB-BDFD-4FED-A779-0BCBC8D1A763}"/>
              </a:ext>
            </a:extLst>
          </p:cNvPr>
          <p:cNvCxnSpPr>
            <a:cxnSpLocks/>
          </p:cNvCxnSpPr>
          <p:nvPr userDrawn="1"/>
        </p:nvCxnSpPr>
        <p:spPr>
          <a:xfrm>
            <a:off x="434548" y="924879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934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ED6987-1891-4A61-A90F-552F16AD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342"/>
            <a:ext cx="12253052" cy="6892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E76F12-4776-41B2-88D5-70EB9B05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8" y="182562"/>
            <a:ext cx="10515600" cy="65680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381DE-3A7B-4011-9625-20769D52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A867-A60D-4C90-A9E6-AF0998E023B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2DCBE-FCF9-4E7D-A48E-783737EF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C2D8C-585E-48AF-8651-BFC9E9AD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88D1-19CC-4854-8B13-50ED03E4974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10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D55BA6-1FEF-4424-A2F9-2251CE05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E76F12-4776-41B2-88D5-70EB9B05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8" y="182562"/>
            <a:ext cx="10515600" cy="65680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31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941F16-D295-4CF9-9EDA-BC1E397C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98D52-D47E-4F8F-B1ED-57A1B432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0A834-69C8-4078-9788-84CB88FEA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3192-48B2-486D-BF7B-250FD6C6F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20000"/>
                    <a:lumOff val="8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4D61A867-A60D-4C90-A9E6-AF0998E023BD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2C69C-D4DC-44B7-8FD1-EF2A4D505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20000"/>
                    <a:lumOff val="8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F68D3-AEE2-469D-A621-0C8A7561C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20000"/>
                    <a:lumOff val="8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A98988D1-19CC-4854-8B13-50ED03E497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3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63" r:id="rId9"/>
    <p:sldLayoutId id="214748366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hyperlink" Target="https://www.remix3d.com/details/G009SWHWQHH9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17/06/relationships/model3d" Target="../media/model3d1.glb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hyperlink" Target="https://www.remix3d.com/details/G009SWHWQHH9" TargetMode="External"/><Relationship Id="rId9" Type="http://schemas.openxmlformats.org/officeDocument/2006/relationships/hyperlink" Target="https://www.remix3d.com/details/G009SWF2NW79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remix3d.com/details/G009SWHWQHH9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microsoft.com/office/2017/06/relationships/model3d" Target="../media/model3d1.glb"/><Relationship Id="rId5" Type="http://schemas.openxmlformats.org/officeDocument/2006/relationships/image" Target="../media/image13.png"/><Relationship Id="rId10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49.png"/><Relationship Id="rId4" Type="http://schemas.openxmlformats.org/officeDocument/2006/relationships/hyperlink" Target="https://www.remix3d.com/details/G009SWHWQHH9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hyperlink" Target="https://www.remix3d.com/details/G009SWHWQHH9" TargetMode="External"/><Relationship Id="rId10" Type="http://schemas.openxmlformats.org/officeDocument/2006/relationships/image" Target="../media/image22.png"/><Relationship Id="rId4" Type="http://schemas.microsoft.com/office/2017/06/relationships/model3d" Target="../media/model3d1.glb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26.png"/><Relationship Id="rId4" Type="http://schemas.openxmlformats.org/officeDocument/2006/relationships/hyperlink" Target="https://www.remix3d.com/details/G009SWHWQHH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shes" descr="Row of green prehistoric foilage">
            <a:extLst>
              <a:ext uri="{FF2B5EF4-FFF2-40B4-BE49-F238E27FC236}">
                <a16:creationId xmlns:a16="http://schemas.microsoft.com/office/drawing/2014/main" id="{333656F8-E20B-4608-8453-E3A894AFE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605"/>
            <a:ext cx="12192000" cy="4086225"/>
          </a:xfrm>
          <a:prstGeom prst="rect">
            <a:avLst/>
          </a:prstGeom>
        </p:spPr>
      </p:pic>
      <p:pic>
        <p:nvPicPr>
          <p:cNvPr id="6" name="Large Fern" descr="A close up of a large prehistoric fern, slightly blurry.">
            <a:extLst>
              <a:ext uri="{FF2B5EF4-FFF2-40B4-BE49-F238E27FC236}">
                <a16:creationId xmlns:a16="http://schemas.microsoft.com/office/drawing/2014/main" id="{9C9D84C4-DF44-4244-8AC5-12BE132D1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400" y="0"/>
            <a:ext cx="65151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304DFB-2D4B-44A2-89F6-AD04872A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6354" y="1789341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6320ACE-6923-4234-9F92-BDD742092E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Triceratops" descr="Close-up of Triceratops head, tilted to one side so we can see his three horns, two large one just above his eyes and one smaller one above his snout.">
                <a:extLst>
                  <a:ext uri="{FF2B5EF4-FFF2-40B4-BE49-F238E27FC236}">
                    <a16:creationId xmlns:a16="http://schemas.microsoft.com/office/drawing/2014/main" id="{0E0F69AA-5A37-483E-AD8A-22B8C95E66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5450468"/>
                  </p:ext>
                </p:extLst>
              </p:nvPr>
            </p:nvGraphicFramePr>
            <p:xfrm>
              <a:off x="14533336" y="-306038"/>
              <a:ext cx="8955314" cy="693426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8955314" cy="6934268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3238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x="136702" ay="-1962792" az="-55891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40427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Triceratops" descr="Close-up of Triceratops head, tilted to one side so we can see his three horns, two large one just above his eyes and one smaller one above his snout.">
                <a:extLst>
                  <a:ext uri="{FF2B5EF4-FFF2-40B4-BE49-F238E27FC236}">
                    <a16:creationId xmlns:a16="http://schemas.microsoft.com/office/drawing/2014/main" id="{0E0F69AA-5A37-483E-AD8A-22B8C95E66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33336" y="-306038"/>
                <a:ext cx="8955314" cy="6934268"/>
              </a:xfrm>
              <a:prstGeom prst="rect">
                <a:avLst/>
              </a:prstGeom>
              <a:effectLst/>
            </p:spPr>
          </p:pic>
        </mc:Fallback>
      </mc:AlternateContent>
      <p:pic>
        <p:nvPicPr>
          <p:cNvPr id="7" name="Medium Fern" descr="A close up of a tropical plant">
            <a:extLst>
              <a:ext uri="{FF2B5EF4-FFF2-40B4-BE49-F238E27FC236}">
                <a16:creationId xmlns:a16="http://schemas.microsoft.com/office/drawing/2014/main" id="{E68674E3-173A-4175-96C9-5681C0BF7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43" y="0"/>
            <a:ext cx="5422757" cy="47053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F4DCFBF-312C-B342-C010-BBFE92999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 the Beginning…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0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7 0.09259 L -0.87643 0.0419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71" y="-25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3776 0 " pathEditMode="relative" rAng="0" ptsTypes="AA">
                                      <p:cBhvr>
                                        <p:cTn id="28" dur="3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16667E-6 4.44444E-6 L 0.14388 -0.002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7" presetClass="emph" presetSubtype="1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600000">
                                      <p:cBhvr>
                                        <p:cTn id="32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69FF-EA41-0F4F-D211-495BD879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F7E3-4D35-3FDB-B7CC-5CDE12527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1C542-622F-D31B-6305-637D1945D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61" y="217358"/>
            <a:ext cx="11349878" cy="64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7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ED98-24F1-6C7C-A46D-969095A2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BDF80-55EB-0238-BAB2-775A21813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1A190-2A77-CBD3-5C0E-88567A3A5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97" y="226352"/>
            <a:ext cx="11488753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1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2D0C-E1E6-D473-3A05-584AB5FA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7678D-03B7-C510-1E5F-FB21D0595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7117E-E933-9496-DFE6-D4464F83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16" y="185106"/>
            <a:ext cx="11550770" cy="64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A91CA-0603-615B-D729-498F9BAA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7FAA6-C067-5A38-7AEC-5F8AAFB552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B7F51-4721-D17E-9CEF-82DCC077C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1" y="262883"/>
            <a:ext cx="11266098" cy="63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82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43C9-CD65-8750-AF6C-C2B26647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0A8AD-E02A-E36D-D77A-FD73DD6960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CB659-6A7C-5F64-8361-9DBDBA5DD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6" y="209100"/>
            <a:ext cx="11479227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8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02D4-16E3-5F3E-4340-3B5BE444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1EAAB-7F24-2E18-6321-8D64CDC14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92EA4-9EAE-5520-CF8D-E238BAF5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6" y="266258"/>
            <a:ext cx="11479227" cy="63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5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9F60-8624-EE87-65EE-291F7E89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A5359-F54A-F25F-658E-C9B7DD927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9E35C-5F64-1245-B4D4-D066B8A61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3" y="204337"/>
            <a:ext cx="11488753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E3E7-1401-CDA7-AAF1-54899723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8AFF-51CC-E016-D975-707AFE40DC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88D19-7939-7904-9C3E-1021992F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4" y="202721"/>
            <a:ext cx="11414015" cy="64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31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BF15-49E0-1608-E2EC-94068C1C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304C3-33DF-D50E-28A3-96433E7AA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C70806-57C8-8CE9-8ED8-B0BC8C49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4" y="122999"/>
            <a:ext cx="11829572" cy="661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3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AA45-5809-9931-E813-2C0AF8BD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B9E04-7AEC-4C49-8158-66817CAEB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33C2D-A6F8-1EFD-6A91-B2F4496DC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70" y="215834"/>
            <a:ext cx="11343716" cy="64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112C3E6-6F12-4DE9-9E46-D6C71B447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48" y="182562"/>
            <a:ext cx="10515600" cy="656804"/>
          </a:xfrm>
        </p:spPr>
        <p:txBody>
          <a:bodyPr>
            <a:normAutofit/>
          </a:bodyPr>
          <a:lstStyle/>
          <a:p>
            <a:r>
              <a:rPr lang="en-US" dirty="0"/>
              <a:t>There were dinosaurs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750A1-EBE8-4F1B-94E0-3D34D6535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4548" y="924879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graph" descr="The most recent fossilized discoveries suggest that Triceratops congregated and travelled in small groups, especially as juveniles, perhaps with their families.&#10;There’s little evidence to show they lived in large herds.">
            <a:extLst>
              <a:ext uri="{FF2B5EF4-FFF2-40B4-BE49-F238E27FC236}">
                <a16:creationId xmlns:a16="http://schemas.microsoft.com/office/drawing/2014/main" id="{694E6EA8-3E74-4272-ACB6-25CEF8379FC1}"/>
              </a:ext>
            </a:extLst>
          </p:cNvPr>
          <p:cNvSpPr txBox="1">
            <a:spLocks/>
          </p:cNvSpPr>
          <p:nvPr/>
        </p:nvSpPr>
        <p:spPr>
          <a:xfrm>
            <a:off x="479176" y="1916072"/>
            <a:ext cx="4042024" cy="24019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400"/>
              </a:lnSpc>
              <a:spcAft>
                <a:spcPts val="60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Triceratops" descr="Large Triceratops">
                <a:extLst>
                  <a:ext uri="{FF2B5EF4-FFF2-40B4-BE49-F238E27FC236}">
                    <a16:creationId xmlns:a16="http://schemas.microsoft.com/office/drawing/2014/main" id="{E2D55A76-305B-439C-B12F-8FAB2ABAC0C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30992001"/>
                  </p:ext>
                </p:extLst>
              </p:nvPr>
            </p:nvGraphicFramePr>
            <p:xfrm>
              <a:off x="1264865" y="1026780"/>
              <a:ext cx="9578792" cy="58312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578792" cy="5831220"/>
                    </a:xfrm>
                    <a:prstGeom prst="rect">
                      <a:avLst/>
                    </a:prstGeom>
                    <a:effectLst/>
                  </am3d:spPr>
                  <am3d:camera>
                    <am3d:pos x="-1741777" y="311659" z="53238141"/>
                    <am3d:up dx="0" dy="36000000" dz="0"/>
                    <am3d:lookAt x="-1741777" y="311659" z="0"/>
                    <am3d:perspective fov="1478009"/>
                  </am3d:camera>
                  <am3d:trans>
                    <am3d:meterPerModelUnit n="1495197" d="1000000"/>
                    <am3d:preTrans dx="-25361" dy="-8543110" dz="-1474349"/>
                    <am3d:scale>
                      <am3d:sx n="1000000" d="1000000"/>
                      <am3d:sy n="1000000" d="1000000"/>
                      <am3d:sz n="1000000" d="1000000"/>
                    </am3d:scale>
                    <am3d:rot ax="411892" ay="1311125" az="153914"/>
                    <am3d:postTrans dx="-1741777" dy="311659" dz="0"/>
                  </am3d:trans>
                  <am3d:attrSrcUrl r:id="rId4"/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Triceratops" descr="Large Triceratops">
                <a:extLst>
                  <a:ext uri="{FF2B5EF4-FFF2-40B4-BE49-F238E27FC236}">
                    <a16:creationId xmlns:a16="http://schemas.microsoft.com/office/drawing/2014/main" id="{E2D55A76-305B-439C-B12F-8FAB2ABAC0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4865" y="1026780"/>
                <a:ext cx="9578792" cy="5831220"/>
              </a:xfrm>
              <a:prstGeom prst="rect">
                <a:avLst/>
              </a:prstGeom>
              <a:effectLst/>
            </p:spPr>
          </p:pic>
        </mc:Fallback>
      </mc:AlternateContent>
      <p:pic>
        <p:nvPicPr>
          <p:cNvPr id="7" name="Two Triceratops Picture" descr="Mommy and baby triceratops">
            <a:extLst>
              <a:ext uri="{FF2B5EF4-FFF2-40B4-BE49-F238E27FC236}">
                <a16:creationId xmlns:a16="http://schemas.microsoft.com/office/drawing/2014/main" id="{6E76E034-786B-4F1E-B88F-287FC0F6A9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47" y="2377548"/>
            <a:ext cx="4042023" cy="410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5740E-B4F1-4778-83A1-55CC6A5E9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09" y="0"/>
            <a:ext cx="2795538" cy="24257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Velociraptor" title="Velociraptor">
                <a:extLst>
                  <a:ext uri="{FF2B5EF4-FFF2-40B4-BE49-F238E27FC236}">
                    <a16:creationId xmlns:a16="http://schemas.microsoft.com/office/drawing/2014/main" id="{76537401-BC33-5515-718A-A59EF8B3C7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1395726"/>
                  </p:ext>
                </p:extLst>
              </p:nvPr>
            </p:nvGraphicFramePr>
            <p:xfrm>
              <a:off x="-3630824" y="1916071"/>
              <a:ext cx="7768544" cy="611459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7768544" cy="6114598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82580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772" d="1000000"/>
                    <am3d:preTrans dx="4324315" dy="-11576886" dz="-2738458"/>
                    <am3d:scale>
                      <am3d:sx n="1000000" d="1000000"/>
                      <am3d:sy n="1000000" d="1000000"/>
                      <am3d:sz n="1000000" d="1000000"/>
                    </am3d:scale>
                    <am3d:rot ax="2" ay="-3600005" az="-2"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113771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Velociraptor" title="Velociraptor">
                <a:extLst>
                  <a:ext uri="{FF2B5EF4-FFF2-40B4-BE49-F238E27FC236}">
                    <a16:creationId xmlns:a16="http://schemas.microsoft.com/office/drawing/2014/main" id="{76537401-BC33-5515-718A-A59EF8B3C7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630824" y="1916071"/>
                <a:ext cx="7768544" cy="6114598"/>
              </a:xfrm>
              <a:prstGeom prst="rect">
                <a:avLst/>
              </a:prstGeom>
              <a:effectLst/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11507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D2EE-5E96-F088-F5E2-E49B4013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A9460-906C-3C3C-1CFA-94229E9E2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C5E74-9068-7842-FD06-EFCF70AB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7" y="194811"/>
            <a:ext cx="11507806" cy="64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02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2A27B-CE48-8DDB-21F2-D020A43D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E249A-F45E-797F-EDE4-DA44E0CAF5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0E235-ACC0-C155-8979-B7E7EF56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5" y="133709"/>
            <a:ext cx="11670821" cy="65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61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7705-9FAE-6652-C1CE-2E5805C2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76E99-687B-64EA-7559-A385B9A2CF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4257E-60DA-3134-10EA-E346B5B2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2" y="132843"/>
            <a:ext cx="11814676" cy="659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53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0258-899B-7ADF-E6A0-4769FD25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C8E2-E4A7-57A6-73E7-6D93FC70AA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206F7-25AE-74A6-DDD9-280BB8E36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2" y="106122"/>
            <a:ext cx="11814676" cy="66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78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E4673-4E80-39AA-8648-218B66C0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94258-4A58-8467-B5D2-163FC7EED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DF446-ADC2-F53B-0663-FB900B60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4" y="184385"/>
            <a:ext cx="11475403" cy="64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8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E8A5-84F9-08B8-1DE7-9F2FE75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B2F0C-DA3D-FABF-809C-321311851C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FEA30-A811-C16B-6E2B-FD955E28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4" y="236538"/>
            <a:ext cx="11279441" cy="63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92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CBEB-DB5B-1E3B-CBF8-A6C14ADF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4A577-2B09-9A08-DB90-8BB8CD9DF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CA868-25B3-6CE1-FCA1-BBDFB465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81" y="228712"/>
            <a:ext cx="11340438" cy="64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96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3114-7152-7D35-57E5-9DD0C257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9E182-4A2B-6B28-AA93-CCD971099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4B75B-88B5-9841-F35C-8B5ADCD1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4" y="190048"/>
            <a:ext cx="11517332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7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F313-0097-4596-BC96-8EE8E0BD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94DF9-E30F-734D-5087-03B09B027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3C0E9-75E0-3797-52CE-C04795026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49" y="213864"/>
            <a:ext cx="11469701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1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B2E6-D7FC-3E2E-1917-29FF3A41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35465-D29D-A5CB-6C81-13EB62F42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D2280-D30D-29A3-2134-F53B4FF4A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0" y="204337"/>
            <a:ext cx="11498280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5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57">
            <a:extLst>
              <a:ext uri="{FF2B5EF4-FFF2-40B4-BE49-F238E27FC236}">
                <a16:creationId xmlns:a16="http://schemas.microsoft.com/office/drawing/2014/main" id="{DB97BF6E-E330-44D5-84AD-C9A84154E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40" y="168049"/>
            <a:ext cx="10515600" cy="656804"/>
          </a:xfrm>
        </p:spPr>
        <p:txBody>
          <a:bodyPr>
            <a:normAutofit/>
          </a:bodyPr>
          <a:lstStyle/>
          <a:p>
            <a:r>
              <a:rPr lang="en-US" dirty="0"/>
              <a:t>Timeline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1C778D2-D054-4F1F-A208-321688BAA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4548" y="924879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Upper Paragraph Text" descr="Triceratops roamed the Earth during the latter half of the Cretaceous period, around 65-72 million years ago.&#10;">
            <a:extLst>
              <a:ext uri="{FF2B5EF4-FFF2-40B4-BE49-F238E27FC236}">
                <a16:creationId xmlns:a16="http://schemas.microsoft.com/office/drawing/2014/main" id="{8DD3A4EA-44CB-45A8-AEC4-69B95D473753}"/>
              </a:ext>
            </a:extLst>
          </p:cNvPr>
          <p:cNvSpPr txBox="1">
            <a:spLocks/>
          </p:cNvSpPr>
          <p:nvPr/>
        </p:nvSpPr>
        <p:spPr>
          <a:xfrm>
            <a:off x="434548" y="1262069"/>
            <a:ext cx="3838822" cy="1144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000"/>
              </a:lnSpc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bg1"/>
                </a:solidFill>
              </a:rPr>
              <a:t>Triceratops roamed the Earth during the latter half of the Cretaceous period, around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65-72 million years ago.</a:t>
            </a:r>
          </a:p>
        </p:txBody>
      </p:sp>
      <p:pic>
        <p:nvPicPr>
          <p:cNvPr id="50" name="Plants">
            <a:extLst>
              <a:ext uri="{FF2B5EF4-FFF2-40B4-BE49-F238E27FC236}">
                <a16:creationId xmlns:a16="http://schemas.microsoft.com/office/drawing/2014/main" id="{5258C051-9409-4D92-99FC-F2AAA641D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2" y="1"/>
            <a:ext cx="2795538" cy="2425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84E51-B37A-4136-9384-4290CE16F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453699"/>
            <a:ext cx="12192000" cy="349706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57514-048C-4A34-81BB-D9A252571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5478" y="3453699"/>
            <a:ext cx="2677021" cy="347766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5CBB6-53FF-447C-8757-BBCC11AC1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45091" y="3453699"/>
            <a:ext cx="2921139" cy="347766"/>
          </a:xfrm>
          <a:prstGeom prst="rect">
            <a:avLst/>
          </a:pr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00B1C-18B4-4114-9445-5AE62F17E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6230" y="3453699"/>
            <a:ext cx="3941240" cy="347766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8" name="Timeline">
            <a:extLst>
              <a:ext uri="{FF2B5EF4-FFF2-40B4-BE49-F238E27FC236}">
                <a16:creationId xmlns:a16="http://schemas.microsoft.com/office/drawing/2014/main" id="{4F9CA140-0E34-4D70-9DEB-D88B0B2C5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5476" y="2979854"/>
            <a:ext cx="9531994" cy="1047089"/>
            <a:chOff x="457200" y="3108960"/>
            <a:chExt cx="9915832" cy="64498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1F5059-13FA-477E-A047-990D58C28C0A}"/>
                </a:ext>
              </a:extLst>
            </p:cNvPr>
            <p:cNvCxnSpPr/>
            <p:nvPr/>
          </p:nvCxnSpPr>
          <p:spPr>
            <a:xfrm flipV="1">
              <a:off x="457200" y="3108960"/>
              <a:ext cx="0" cy="644981"/>
            </a:xfrm>
            <a:prstGeom prst="line">
              <a:avLst/>
            </a:prstGeom>
            <a:ln w="254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6AE48C-DB57-4BE1-8241-816B0594F193}"/>
                </a:ext>
              </a:extLst>
            </p:cNvPr>
            <p:cNvCxnSpPr/>
            <p:nvPr/>
          </p:nvCxnSpPr>
          <p:spPr>
            <a:xfrm flipV="1">
              <a:off x="3234316" y="3108960"/>
              <a:ext cx="0" cy="644981"/>
            </a:xfrm>
            <a:prstGeom prst="line">
              <a:avLst/>
            </a:prstGeom>
            <a:ln w="254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3994C2-63A0-43AA-827E-58BF301258F4}"/>
                </a:ext>
              </a:extLst>
            </p:cNvPr>
            <p:cNvCxnSpPr/>
            <p:nvPr/>
          </p:nvCxnSpPr>
          <p:spPr>
            <a:xfrm flipV="1">
              <a:off x="6273085" y="3108960"/>
              <a:ext cx="0" cy="644981"/>
            </a:xfrm>
            <a:prstGeom prst="line">
              <a:avLst/>
            </a:prstGeom>
            <a:ln w="254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EEE27A-711E-4E71-BA96-904B0CB8A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3032" y="3136643"/>
              <a:ext cx="0" cy="617299"/>
            </a:xfrm>
            <a:prstGeom prst="line">
              <a:avLst/>
            </a:prstGeom>
            <a:ln w="254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245" descr="245 million years ago">
            <a:extLst>
              <a:ext uri="{FF2B5EF4-FFF2-40B4-BE49-F238E27FC236}">
                <a16:creationId xmlns:a16="http://schemas.microsoft.com/office/drawing/2014/main" id="{4DBDBB2E-A734-4BD9-B5B3-4217592BFFAC}"/>
              </a:ext>
            </a:extLst>
          </p:cNvPr>
          <p:cNvSpPr txBox="1">
            <a:spLocks/>
          </p:cNvSpPr>
          <p:nvPr/>
        </p:nvSpPr>
        <p:spPr>
          <a:xfrm>
            <a:off x="357609" y="4068512"/>
            <a:ext cx="640192" cy="349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400"/>
              </a:lnSpc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245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riassic Period Text" descr="Triassic Period, 245 - 200 million years ago&#10;">
            <a:extLst>
              <a:ext uri="{FF2B5EF4-FFF2-40B4-BE49-F238E27FC236}">
                <a16:creationId xmlns:a16="http://schemas.microsoft.com/office/drawing/2014/main" id="{A183465D-67B4-47DD-A370-A199139D7EE6}"/>
              </a:ext>
            </a:extLst>
          </p:cNvPr>
          <p:cNvSpPr txBox="1">
            <a:spLocks/>
          </p:cNvSpPr>
          <p:nvPr/>
        </p:nvSpPr>
        <p:spPr>
          <a:xfrm>
            <a:off x="696601" y="2979856"/>
            <a:ext cx="2634868" cy="349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4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/>
                </a:solidFill>
              </a:rPr>
              <a:t>Triassic Period</a:t>
            </a:r>
            <a:endParaRPr lang="en-US" sz="1400" b="1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200" descr="200 million years ago">
            <a:extLst>
              <a:ext uri="{FF2B5EF4-FFF2-40B4-BE49-F238E27FC236}">
                <a16:creationId xmlns:a16="http://schemas.microsoft.com/office/drawing/2014/main" id="{E2DE5C5F-F89E-4681-9152-122C56A43996}"/>
              </a:ext>
            </a:extLst>
          </p:cNvPr>
          <p:cNvSpPr txBox="1">
            <a:spLocks/>
          </p:cNvSpPr>
          <p:nvPr/>
        </p:nvSpPr>
        <p:spPr>
          <a:xfrm>
            <a:off x="3015546" y="4068512"/>
            <a:ext cx="640192" cy="349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400"/>
              </a:lnSpc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200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Jurrasic Period Text" descr="Jurassic Period, 200 - 145 million years ago&#10;">
            <a:extLst>
              <a:ext uri="{FF2B5EF4-FFF2-40B4-BE49-F238E27FC236}">
                <a16:creationId xmlns:a16="http://schemas.microsoft.com/office/drawing/2014/main" id="{FC1F7929-B755-460F-B2F2-808FE5929F08}"/>
              </a:ext>
            </a:extLst>
          </p:cNvPr>
          <p:cNvSpPr txBox="1">
            <a:spLocks/>
          </p:cNvSpPr>
          <p:nvPr/>
        </p:nvSpPr>
        <p:spPr>
          <a:xfrm>
            <a:off x="3499393" y="2979856"/>
            <a:ext cx="2634868" cy="349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4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Jurassic Period</a:t>
            </a:r>
            <a:endParaRPr lang="en-US" sz="1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150" descr="About 150 million years ago Allosaurus lived">
            <a:extLst>
              <a:ext uri="{FF2B5EF4-FFF2-40B4-BE49-F238E27FC236}">
                <a16:creationId xmlns:a16="http://schemas.microsoft.com/office/drawing/2014/main" id="{CAA8AD77-7726-44BD-8651-0F46C070D601}"/>
              </a:ext>
            </a:extLst>
          </p:cNvPr>
          <p:cNvGrpSpPr/>
          <p:nvPr/>
        </p:nvGrpSpPr>
        <p:grpSpPr>
          <a:xfrm>
            <a:off x="5436004" y="3553924"/>
            <a:ext cx="640192" cy="609474"/>
            <a:chOff x="5627440" y="3503760"/>
            <a:chExt cx="665972" cy="634015"/>
          </a:xfrm>
        </p:grpSpPr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E34512F9-F128-4C5B-88B4-8A93E9D2ADAD}"/>
                </a:ext>
              </a:extLst>
            </p:cNvPr>
            <p:cNvSpPr/>
            <p:nvPr/>
          </p:nvSpPr>
          <p:spPr>
            <a:xfrm>
              <a:off x="5909802" y="3503760"/>
              <a:ext cx="164608" cy="164608"/>
            </a:xfrm>
            <a:prstGeom prst="don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 Placeholder 6">
              <a:extLst>
                <a:ext uri="{FF2B5EF4-FFF2-40B4-BE49-F238E27FC236}">
                  <a16:creationId xmlns:a16="http://schemas.microsoft.com/office/drawing/2014/main" id="{13C453D3-B154-4B29-A5B4-963E31695B43}"/>
                </a:ext>
              </a:extLst>
            </p:cNvPr>
            <p:cNvSpPr txBox="1">
              <a:spLocks/>
            </p:cNvSpPr>
            <p:nvPr/>
          </p:nvSpPr>
          <p:spPr>
            <a:xfrm>
              <a:off x="5627440" y="3773986"/>
              <a:ext cx="665972" cy="36378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Tx/>
                <a:buNone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14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718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ts val="2400"/>
                </a:lnSpc>
                <a:spcAft>
                  <a:spcPts val="60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150</a:t>
              </a:r>
              <a:endPara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6" name="Dinoboxes">
            <a:extLst>
              <a:ext uri="{FF2B5EF4-FFF2-40B4-BE49-F238E27FC236}">
                <a16:creationId xmlns:a16="http://schemas.microsoft.com/office/drawing/2014/main" id="{646D0D51-C114-4E3B-A61B-2857B76A5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00221" y="1000977"/>
            <a:ext cx="5785165" cy="2353476"/>
            <a:chOff x="4797022" y="1000977"/>
            <a:chExt cx="5785165" cy="235347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22ED82D-B66B-4B68-A97F-7AF5209F5588}"/>
                </a:ext>
              </a:extLst>
            </p:cNvPr>
            <p:cNvSpPr/>
            <p:nvPr/>
          </p:nvSpPr>
          <p:spPr>
            <a:xfrm>
              <a:off x="9001125" y="1000977"/>
              <a:ext cx="1581062" cy="1581062"/>
            </a:xfrm>
            <a:prstGeom prst="ellipse">
              <a:avLst/>
            </a:prstGeom>
            <a:solidFill>
              <a:schemeClr val="accent6">
                <a:lumMod val="50000"/>
                <a:alpha val="34000"/>
              </a:schemeClr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BF87F57-6008-48F1-8B36-691625C21187}"/>
                </a:ext>
              </a:extLst>
            </p:cNvPr>
            <p:cNvGrpSpPr/>
            <p:nvPr/>
          </p:nvGrpSpPr>
          <p:grpSpPr>
            <a:xfrm>
              <a:off x="9158126" y="2568790"/>
              <a:ext cx="1333258" cy="785663"/>
              <a:chOff x="9158126" y="4382317"/>
              <a:chExt cx="1333258" cy="785663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AAEBFD1-B6B7-471B-9516-F82974451B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0878" y="4732023"/>
                <a:ext cx="0" cy="435957"/>
              </a:xfrm>
              <a:prstGeom prst="line">
                <a:avLst/>
              </a:prstGeom>
              <a:ln w="22225">
                <a:solidFill>
                  <a:schemeClr val="bg1"/>
                </a:soli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 Placeholder 6">
                <a:extLst>
                  <a:ext uri="{FF2B5EF4-FFF2-40B4-BE49-F238E27FC236}">
                    <a16:creationId xmlns:a16="http://schemas.microsoft.com/office/drawing/2014/main" id="{07FE4464-38AC-4CF7-A8F2-104660A51A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8126" y="4382317"/>
                <a:ext cx="1333258" cy="349706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Tx/>
                  <a:buNone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574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14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71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29000" indent="-228600" algn="l" defTabSz="914400" rtl="0" eaLnBrk="1" latinLnBrk="0" hangingPunct="1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lnSpc>
                    <a:spcPts val="2400"/>
                  </a:lnSpc>
                  <a:spcAft>
                    <a:spcPts val="60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Triceratops</a:t>
                </a:r>
                <a:endPara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67258A-5AAF-4C3C-9EA1-735B52956A96}"/>
                </a:ext>
              </a:extLst>
            </p:cNvPr>
            <p:cNvSpPr/>
            <p:nvPr/>
          </p:nvSpPr>
          <p:spPr>
            <a:xfrm>
              <a:off x="4797022" y="1001350"/>
              <a:ext cx="1581912" cy="1581912"/>
            </a:xfrm>
            <a:prstGeom prst="ellipse">
              <a:avLst/>
            </a:prstGeom>
            <a:solidFill>
              <a:schemeClr val="accent6">
                <a:lumMod val="50000"/>
                <a:alpha val="34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5A3D27-53DE-407E-B19F-432982EC730E}"/>
                </a:ext>
              </a:extLst>
            </p:cNvPr>
            <p:cNvGrpSpPr/>
            <p:nvPr/>
          </p:nvGrpSpPr>
          <p:grpSpPr>
            <a:xfrm>
              <a:off x="4945226" y="2568790"/>
              <a:ext cx="1333258" cy="785663"/>
              <a:chOff x="4945226" y="4382317"/>
              <a:chExt cx="1333258" cy="785663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62D98BE-A549-4C7D-B709-385E5FB58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7978" y="4732023"/>
                <a:ext cx="0" cy="435957"/>
              </a:xfrm>
              <a:prstGeom prst="line">
                <a:avLst/>
              </a:prstGeom>
              <a:ln w="22225">
                <a:solidFill>
                  <a:schemeClr val="bg1"/>
                </a:soli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 Placeholder 6">
                <a:extLst>
                  <a:ext uri="{FF2B5EF4-FFF2-40B4-BE49-F238E27FC236}">
                    <a16:creationId xmlns:a16="http://schemas.microsoft.com/office/drawing/2014/main" id="{2A3BEDD8-5FFA-45AC-8BE6-E680F55BC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5226" y="4382317"/>
                <a:ext cx="1333258" cy="349706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Tx/>
                  <a:buNone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574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14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71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29000" indent="-228600" algn="l" defTabSz="914400" rtl="0" eaLnBrk="1" latinLnBrk="0" hangingPunct="1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lnSpc>
                    <a:spcPts val="2400"/>
                  </a:lnSpc>
                  <a:spcAft>
                    <a:spcPts val="60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Allosaurus</a:t>
                </a:r>
                <a:endPara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55" name="Allosaurus">
            <a:extLst>
              <a:ext uri="{FF2B5EF4-FFF2-40B4-BE49-F238E27FC236}">
                <a16:creationId xmlns:a16="http://schemas.microsoft.com/office/drawing/2014/main" id="{3B80B568-0C34-41AD-8184-3B41EDA63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83" y="1162033"/>
            <a:ext cx="2773920" cy="1152244"/>
          </a:xfrm>
          <a:prstGeom prst="rect">
            <a:avLst/>
          </a:prstGeom>
        </p:spPr>
      </p:pic>
      <p:sp>
        <p:nvSpPr>
          <p:cNvPr id="24" name="145" descr="145 million years ago">
            <a:extLst>
              <a:ext uri="{FF2B5EF4-FFF2-40B4-BE49-F238E27FC236}">
                <a16:creationId xmlns:a16="http://schemas.microsoft.com/office/drawing/2014/main" id="{AB03340C-C2B5-4A9B-B5A1-D58682B8CDAB}"/>
              </a:ext>
            </a:extLst>
          </p:cNvPr>
          <p:cNvSpPr txBox="1">
            <a:spLocks/>
          </p:cNvSpPr>
          <p:nvPr/>
        </p:nvSpPr>
        <p:spPr>
          <a:xfrm>
            <a:off x="5944343" y="4068512"/>
            <a:ext cx="640192" cy="349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400"/>
              </a:lnSpc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145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Cretaceous Period Text" descr="Cretaceous Period, 145 - 65 million years ago&#10;">
            <a:extLst>
              <a:ext uri="{FF2B5EF4-FFF2-40B4-BE49-F238E27FC236}">
                <a16:creationId xmlns:a16="http://schemas.microsoft.com/office/drawing/2014/main" id="{3086755F-04BC-45AC-BE5E-7D8DFBFC6DBF}"/>
              </a:ext>
            </a:extLst>
          </p:cNvPr>
          <p:cNvSpPr txBox="1">
            <a:spLocks/>
          </p:cNvSpPr>
          <p:nvPr/>
        </p:nvSpPr>
        <p:spPr>
          <a:xfrm>
            <a:off x="6965308" y="2979859"/>
            <a:ext cx="2634868" cy="349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4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5"/>
                </a:solidFill>
              </a:rPr>
              <a:t>Cretaceous Period</a:t>
            </a:r>
            <a:endParaRPr lang="en-US" sz="14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3" name="65" descr="65 million years ago">
            <a:extLst>
              <a:ext uri="{FF2B5EF4-FFF2-40B4-BE49-F238E27FC236}">
                <a16:creationId xmlns:a16="http://schemas.microsoft.com/office/drawing/2014/main" id="{74892662-7E34-4EF1-9FB9-BA0F1FB55DEB}"/>
              </a:ext>
            </a:extLst>
          </p:cNvPr>
          <p:cNvGrpSpPr/>
          <p:nvPr/>
        </p:nvGrpSpPr>
        <p:grpSpPr>
          <a:xfrm>
            <a:off x="9721760" y="3551977"/>
            <a:ext cx="874876" cy="866241"/>
            <a:chOff x="9721760" y="3551977"/>
            <a:chExt cx="874876" cy="866241"/>
          </a:xfrm>
        </p:grpSpPr>
        <p:grpSp>
          <p:nvGrpSpPr>
            <p:cNvPr id="25" name="Group 24" descr="38-65">
              <a:extLst>
                <a:ext uri="{FF2B5EF4-FFF2-40B4-BE49-F238E27FC236}">
                  <a16:creationId xmlns:a16="http://schemas.microsoft.com/office/drawing/2014/main" id="{A71DB795-5E80-4D22-BFFD-D253BAAE1CF2}"/>
                </a:ext>
              </a:extLst>
            </p:cNvPr>
            <p:cNvGrpSpPr/>
            <p:nvPr/>
          </p:nvGrpSpPr>
          <p:grpSpPr>
            <a:xfrm>
              <a:off x="9817872" y="3553917"/>
              <a:ext cx="778764" cy="864301"/>
              <a:chOff x="9962559" y="3503760"/>
              <a:chExt cx="810124" cy="899105"/>
            </a:xfrm>
          </p:grpSpPr>
          <p:sp>
            <p:nvSpPr>
              <p:cNvPr id="26" name="Circle: Hollow 25">
                <a:extLst>
                  <a:ext uri="{FF2B5EF4-FFF2-40B4-BE49-F238E27FC236}">
                    <a16:creationId xmlns:a16="http://schemas.microsoft.com/office/drawing/2014/main" id="{28E9197E-E42B-4361-B402-511F39387F44}"/>
                  </a:ext>
                </a:extLst>
              </p:cNvPr>
              <p:cNvSpPr/>
              <p:nvPr/>
            </p:nvSpPr>
            <p:spPr>
              <a:xfrm>
                <a:off x="10290421" y="3503760"/>
                <a:ext cx="164608" cy="164608"/>
              </a:xfrm>
              <a:prstGeom prst="don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 Placeholder 6">
                <a:extLst>
                  <a:ext uri="{FF2B5EF4-FFF2-40B4-BE49-F238E27FC236}">
                    <a16:creationId xmlns:a16="http://schemas.microsoft.com/office/drawing/2014/main" id="{2AC9F146-BADC-4494-9181-D64E652346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62559" y="4039077"/>
                <a:ext cx="810124" cy="363788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Tx/>
                  <a:buNone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574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14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71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29000" indent="-228600" algn="l" defTabSz="914400" rtl="0" eaLnBrk="1" latinLnBrk="0" hangingPunct="1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lnSpc>
                    <a:spcPts val="2400"/>
                  </a:lnSpc>
                  <a:spcAft>
                    <a:spcPts val="600"/>
                  </a:spcAft>
                  <a:defRPr/>
                </a:pPr>
                <a:r>
                  <a:rPr lang="en-US" sz="2000" dirty="0">
                    <a:solidFill>
                      <a:schemeClr val="bg1"/>
                    </a:solidFill>
                  </a:rPr>
                  <a:t>65</a:t>
                </a:r>
                <a:endPara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BE672DF7-A98E-4767-9442-BA144FCFEA54}"/>
                </a:ext>
              </a:extLst>
            </p:cNvPr>
            <p:cNvSpPr/>
            <p:nvPr/>
          </p:nvSpPr>
          <p:spPr>
            <a:xfrm>
              <a:off x="9721760" y="3553917"/>
              <a:ext cx="158236" cy="158236"/>
            </a:xfrm>
            <a:prstGeom prst="don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2F72245-E81D-4300-94F2-B23F5A78281F}"/>
                </a:ext>
              </a:extLst>
            </p:cNvPr>
            <p:cNvSpPr/>
            <p:nvPr/>
          </p:nvSpPr>
          <p:spPr>
            <a:xfrm>
              <a:off x="9749130" y="3551977"/>
              <a:ext cx="517484" cy="160176"/>
            </a:xfrm>
            <a:custGeom>
              <a:avLst/>
              <a:gdLst>
                <a:gd name="connsiteX0" fmla="*/ 0 w 413988"/>
                <a:gd name="connsiteY0" fmla="*/ 0 h 160176"/>
                <a:gd name="connsiteX1" fmla="*/ 413988 w 413988"/>
                <a:gd name="connsiteY1" fmla="*/ 0 h 160176"/>
                <a:gd name="connsiteX2" fmla="*/ 413988 w 413988"/>
                <a:gd name="connsiteY2" fmla="*/ 160176 h 160176"/>
                <a:gd name="connsiteX3" fmla="*/ 0 w 413988"/>
                <a:gd name="connsiteY3" fmla="*/ 160176 h 160176"/>
                <a:gd name="connsiteX4" fmla="*/ 0 w 413988"/>
                <a:gd name="connsiteY4" fmla="*/ 0 h 160176"/>
                <a:gd name="connsiteX0" fmla="*/ 51748 w 465736"/>
                <a:gd name="connsiteY0" fmla="*/ 0 h 160176"/>
                <a:gd name="connsiteX1" fmla="*/ 465736 w 465736"/>
                <a:gd name="connsiteY1" fmla="*/ 0 h 160176"/>
                <a:gd name="connsiteX2" fmla="*/ 465736 w 465736"/>
                <a:gd name="connsiteY2" fmla="*/ 160176 h 160176"/>
                <a:gd name="connsiteX3" fmla="*/ 51748 w 465736"/>
                <a:gd name="connsiteY3" fmla="*/ 160176 h 160176"/>
                <a:gd name="connsiteX4" fmla="*/ 51748 w 465736"/>
                <a:gd name="connsiteY4" fmla="*/ 0 h 160176"/>
                <a:gd name="connsiteX0" fmla="*/ 51748 w 517484"/>
                <a:gd name="connsiteY0" fmla="*/ 0 h 160176"/>
                <a:gd name="connsiteX1" fmla="*/ 465736 w 517484"/>
                <a:gd name="connsiteY1" fmla="*/ 0 h 160176"/>
                <a:gd name="connsiteX2" fmla="*/ 465736 w 517484"/>
                <a:gd name="connsiteY2" fmla="*/ 160176 h 160176"/>
                <a:gd name="connsiteX3" fmla="*/ 51748 w 517484"/>
                <a:gd name="connsiteY3" fmla="*/ 160176 h 160176"/>
                <a:gd name="connsiteX4" fmla="*/ 51748 w 517484"/>
                <a:gd name="connsiteY4" fmla="*/ 0 h 16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484" h="160176">
                  <a:moveTo>
                    <a:pt x="51748" y="0"/>
                  </a:moveTo>
                  <a:lnTo>
                    <a:pt x="465736" y="0"/>
                  </a:lnTo>
                  <a:cubicBezTo>
                    <a:pt x="534734" y="26696"/>
                    <a:pt x="534734" y="133480"/>
                    <a:pt x="465736" y="160176"/>
                  </a:cubicBezTo>
                  <a:lnTo>
                    <a:pt x="51748" y="160176"/>
                  </a:lnTo>
                  <a:cubicBezTo>
                    <a:pt x="-17250" y="133480"/>
                    <a:pt x="-17250" y="26696"/>
                    <a:pt x="5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Triceratops" descr="Triceratops, side-view, over timeline of Cretaceous Period, 65-72 million years ago">
                <a:extLst>
                  <a:ext uri="{FF2B5EF4-FFF2-40B4-BE49-F238E27FC236}">
                    <a16:creationId xmlns:a16="http://schemas.microsoft.com/office/drawing/2014/main" id="{26AAF5CF-A752-402E-9F8F-4B058779ED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3041240"/>
                  </p:ext>
                </p:extLst>
              </p:nvPr>
            </p:nvGraphicFramePr>
            <p:xfrm>
              <a:off x="9081923" y="1297464"/>
              <a:ext cx="2102237" cy="102517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02237" cy="1025170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3238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24894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Triceratops" descr="Triceratops, side-view, over timeline of Cretaceous Period, 65-72 million years ago">
                <a:extLst>
                  <a:ext uri="{FF2B5EF4-FFF2-40B4-BE49-F238E27FC236}">
                    <a16:creationId xmlns:a16="http://schemas.microsoft.com/office/drawing/2014/main" id="{26AAF5CF-A752-402E-9F8F-4B058779ED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81923" y="1297464"/>
                <a:ext cx="2102237" cy="1025170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3" name="Lower Left Text" descr="The Cretaceous ended with the most famous mass extinction in all of history; the Cretaceous-Tertiary. &#10;Triceratops was one of the last dinosaurs to become extinct.&#10;">
            <a:extLst>
              <a:ext uri="{FF2B5EF4-FFF2-40B4-BE49-F238E27FC236}">
                <a16:creationId xmlns:a16="http://schemas.microsoft.com/office/drawing/2014/main" id="{8243D6D1-3721-43EA-857D-375610AB2AEF}"/>
              </a:ext>
            </a:extLst>
          </p:cNvPr>
          <p:cNvSpPr txBox="1">
            <a:spLocks/>
          </p:cNvSpPr>
          <p:nvPr/>
        </p:nvSpPr>
        <p:spPr>
          <a:xfrm>
            <a:off x="457199" y="4970686"/>
            <a:ext cx="5096057" cy="1098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1800" dirty="0">
                <a:solidFill>
                  <a:schemeClr val="bg1"/>
                </a:solidFill>
              </a:rPr>
              <a:t>The Cretaceous ended with the most famous mass extinction in all of history; the Cretaceous-Tertiary. </a:t>
            </a:r>
          </a:p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bg1"/>
                </a:solidFill>
              </a:rPr>
              <a:t>Triceratops was one of the last dinosaurs to become extinct.</a:t>
            </a:r>
          </a:p>
        </p:txBody>
      </p:sp>
      <p:grpSp>
        <p:nvGrpSpPr>
          <p:cNvPr id="5" name="Mind Blowing Fact Group" descr="Mind Blowing Fact:&#10;More time exists between Allosaurus in the Jurassic Period and Triceratops in the Cretaceous (83 million years) than between Triceratops and humans.">
            <a:extLst>
              <a:ext uri="{FF2B5EF4-FFF2-40B4-BE49-F238E27FC236}">
                <a16:creationId xmlns:a16="http://schemas.microsoft.com/office/drawing/2014/main" id="{2FF1DE9D-4469-41D7-AFEF-C06FAF713D8C}"/>
              </a:ext>
            </a:extLst>
          </p:cNvPr>
          <p:cNvGrpSpPr/>
          <p:nvPr/>
        </p:nvGrpSpPr>
        <p:grpSpPr>
          <a:xfrm>
            <a:off x="6178104" y="4911852"/>
            <a:ext cx="5723622" cy="1115351"/>
            <a:chOff x="6266230" y="1417209"/>
            <a:chExt cx="5723622" cy="1115351"/>
          </a:xfrm>
        </p:grpSpPr>
        <p:sp>
          <p:nvSpPr>
            <p:cNvPr id="6" name="Mind-blowing Paragraph" descr="More time exists between Allosaurus in the Jurassic Period and Triceratops in the Cretaceous (83 million years) than between Triceratops and humans.">
              <a:extLst>
                <a:ext uri="{FF2B5EF4-FFF2-40B4-BE49-F238E27FC236}">
                  <a16:creationId xmlns:a16="http://schemas.microsoft.com/office/drawing/2014/main" id="{30E1745D-EAC8-43F9-BDDA-7E85182A9477}"/>
                </a:ext>
              </a:extLst>
            </p:cNvPr>
            <p:cNvSpPr txBox="1">
              <a:spLocks/>
            </p:cNvSpPr>
            <p:nvPr/>
          </p:nvSpPr>
          <p:spPr>
            <a:xfrm>
              <a:off x="6893788" y="1799152"/>
              <a:ext cx="5096064" cy="733408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Tx/>
                <a:buNone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14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718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More time exists between Allosaurus in the Jurassic Period and Triceratops in the Cretaceous (83 million years) than between Triceratops and humans.</a:t>
              </a:r>
            </a:p>
          </p:txBody>
        </p:sp>
        <p:sp>
          <p:nvSpPr>
            <p:cNvPr id="7" name="Mind-blowing Title" descr="Mind blowing fact! &#10;">
              <a:extLst>
                <a:ext uri="{FF2B5EF4-FFF2-40B4-BE49-F238E27FC236}">
                  <a16:creationId xmlns:a16="http://schemas.microsoft.com/office/drawing/2014/main" id="{89B69294-4272-4F89-8A77-77CF6ED6F53D}"/>
                </a:ext>
              </a:extLst>
            </p:cNvPr>
            <p:cNvSpPr txBox="1">
              <a:spLocks/>
            </p:cNvSpPr>
            <p:nvPr/>
          </p:nvSpPr>
          <p:spPr>
            <a:xfrm>
              <a:off x="6893788" y="1473948"/>
              <a:ext cx="5096063" cy="321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Tx/>
                <a:buNone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14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718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spcAft>
                  <a:spcPts val="600"/>
                </a:spcAft>
                <a:defRPr/>
              </a:pPr>
              <a:r>
                <a:rPr lang="en-US" sz="1800" b="1" dirty="0">
                  <a:solidFill>
                    <a:schemeClr val="accent5"/>
                  </a:solidFill>
                </a:rPr>
                <a:t>Mind blowing fact! </a:t>
              </a:r>
            </a:p>
          </p:txBody>
        </p:sp>
        <p:pic>
          <p:nvPicPr>
            <p:cNvPr id="8" name="Lightbulb">
              <a:extLst>
                <a:ext uri="{FF2B5EF4-FFF2-40B4-BE49-F238E27FC236}">
                  <a16:creationId xmlns:a16="http://schemas.microsoft.com/office/drawing/2014/main" id="{8B3F5468-B08D-4231-BD02-E3A2F1300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66230" y="1417209"/>
              <a:ext cx="627558" cy="6275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57246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7" presetClass="emph" presetSubtype="128" accel="10000" decel="1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1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5" grpId="0"/>
      <p:bldP spid="33" grpId="0"/>
      <p:bldP spid="18" grpId="0"/>
      <p:bldP spid="34" grpId="0"/>
      <p:bldP spid="24" grpId="0"/>
      <p:bldP spid="3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76BF240A-6767-4D63-96FF-83ECF3D8B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884" y="3379339"/>
            <a:ext cx="10515600" cy="656804"/>
          </a:xfrm>
        </p:spPr>
        <p:txBody>
          <a:bodyPr>
            <a:noAutofit/>
          </a:bodyPr>
          <a:lstStyle/>
          <a:p>
            <a:r>
              <a:rPr lang="en-US" sz="7200" u="sng" dirty="0"/>
              <a:t>Thankyou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9AE615-E154-4722-9FAF-1FDC3F5C6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4548" y="924879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graph Text" descr="Triceratops teeth are one of the most complex of all animals that have ever lived.&#10;Comprising  5 layers, and up to 40 ‘batteries’ (columns) on each side of the jaw, an adult could boast as many as 800 teeth!&#10;These layers allowed Triceratops to munch through massive amounts of leaves, stems, and woody branches. When you weigh as much as 2 male elephants, you need a lot of food!     But thankfully, they were herbivores…&#10;The wear and tear of all this chewing was tremendous, hence so many teeth to replace ones that got damaged over time.">
            <a:extLst>
              <a:ext uri="{FF2B5EF4-FFF2-40B4-BE49-F238E27FC236}">
                <a16:creationId xmlns:a16="http://schemas.microsoft.com/office/drawing/2014/main" id="{43B95D73-8700-422B-B61D-2A56CFBE6C4E}"/>
              </a:ext>
            </a:extLst>
          </p:cNvPr>
          <p:cNvSpPr txBox="1">
            <a:spLocks/>
          </p:cNvSpPr>
          <p:nvPr/>
        </p:nvSpPr>
        <p:spPr>
          <a:xfrm>
            <a:off x="425796" y="1734786"/>
            <a:ext cx="4741753" cy="46027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Triceratops" descr="Triceratops, facing us; it looks like he is smiling.">
                <a:extLst>
                  <a:ext uri="{FF2B5EF4-FFF2-40B4-BE49-F238E27FC236}">
                    <a16:creationId xmlns:a16="http://schemas.microsoft.com/office/drawing/2014/main" id="{B1765F7A-08F3-46CC-8A60-125CCDD8970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56081070"/>
                  </p:ext>
                </p:extLst>
              </p:nvPr>
            </p:nvGraphicFramePr>
            <p:xfrm>
              <a:off x="1879600" y="-534865"/>
              <a:ext cx="13022673" cy="792772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022673" cy="7927729"/>
                    </a:xfrm>
                    <a:prstGeom prst="rect">
                      <a:avLst/>
                    </a:prstGeom>
                    <a:effectLst/>
                  </am3d:spPr>
                  <am3d:camera>
                    <am3d:pos x="-1741777" y="311659" z="53238141"/>
                    <am3d:up dx="0" dy="36000000" dz="0"/>
                    <am3d:lookAt x="-1741777" y="311659" z="0"/>
                    <am3d:perspective fov="1478009"/>
                  </am3d:camera>
                  <am3d:trans>
                    <am3d:meterPerModelUnit n="1495197" d="1000000"/>
                    <am3d:preTrans dx="-25361" dy="-8543110" dz="-1474349"/>
                    <am3d:scale>
                      <am3d:sx n="1000000" d="1000000"/>
                      <am3d:sy n="1000000" d="1000000"/>
                      <am3d:sz n="1000000" d="1000000"/>
                    </am3d:scale>
                    <am3d:rot ax="157173" ay="-49011" az="-2270"/>
                    <am3d:postTrans dx="-1741777" dy="311659" dz="0"/>
                  </am3d:trans>
                  <am3d:attrSrcUrl r:id="rId4"/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Triceratops" descr="Triceratops, facing us; it looks like he is smiling.">
                <a:extLst>
                  <a:ext uri="{FF2B5EF4-FFF2-40B4-BE49-F238E27FC236}">
                    <a16:creationId xmlns:a16="http://schemas.microsoft.com/office/drawing/2014/main" id="{B1765F7A-08F3-46CC-8A60-125CCDD897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9600" y="-534865"/>
                <a:ext cx="13022673" cy="7927729"/>
              </a:xfrm>
              <a:prstGeom prst="rect">
                <a:avLst/>
              </a:prstGeom>
              <a:effectLst/>
            </p:spPr>
          </p:pic>
        </mc:Fallback>
      </mc:AlternateContent>
      <p:pic>
        <p:nvPicPr>
          <p:cNvPr id="9" name="Plant">
            <a:extLst>
              <a:ext uri="{FF2B5EF4-FFF2-40B4-BE49-F238E27FC236}">
                <a16:creationId xmlns:a16="http://schemas.microsoft.com/office/drawing/2014/main" id="{71CE296B-E8F4-4ED9-A514-C421ADFBE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2" y="1"/>
            <a:ext cx="2795538" cy="2425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215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g">
            <a:extLst>
              <a:ext uri="{FF2B5EF4-FFF2-40B4-BE49-F238E27FC236}">
                <a16:creationId xmlns:a16="http://schemas.microsoft.com/office/drawing/2014/main" id="{D1F2463E-29B3-4D39-B6CC-274E46A43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A6C18-D04E-40DC-9B2B-CD8C6504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Triceratops means literally, </a:t>
            </a:r>
            <a:br>
              <a:rPr lang="en-US" dirty="0"/>
            </a:br>
            <a:r>
              <a:rPr lang="en-US" dirty="0"/>
              <a:t>“three horned face”</a:t>
            </a:r>
          </a:p>
        </p:txBody>
      </p:sp>
      <p:sp>
        <p:nvSpPr>
          <p:cNvPr id="17" name="left shadow">
            <a:extLst>
              <a:ext uri="{FF2B5EF4-FFF2-40B4-BE49-F238E27FC236}">
                <a16:creationId xmlns:a16="http://schemas.microsoft.com/office/drawing/2014/main" id="{48FE673E-9910-487A-A882-BCED55472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452839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6000">
                <a:schemeClr val="tx1">
                  <a:alpha val="1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78B4B0-5E73-4152-82E7-0E73573C5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4548" y="1582092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6C1F1-5008-433B-9D85-8CF25B31D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horns</a:t>
            </a:r>
          </a:p>
          <a:p>
            <a:pPr lvl="1"/>
            <a:r>
              <a:rPr lang="en-US" dirty="0"/>
              <a:t>just above the eyes and a </a:t>
            </a:r>
            <a:br>
              <a:rPr lang="en-US" dirty="0"/>
            </a:br>
            <a:r>
              <a:rPr lang="en-US" dirty="0"/>
              <a:t>smaller one on the snout. </a:t>
            </a:r>
          </a:p>
          <a:p>
            <a:pPr lvl="1"/>
            <a:endParaRPr lang="en-US" dirty="0"/>
          </a:p>
          <a:p>
            <a:r>
              <a:rPr lang="en-US" dirty="0"/>
              <a:t>The third horn </a:t>
            </a:r>
          </a:p>
          <a:p>
            <a:pPr lvl="1"/>
            <a:r>
              <a:rPr lang="en-US" dirty="0"/>
              <a:t>was a ‘false’ horn made of soft protein. Scientists are still </a:t>
            </a:r>
            <a:br>
              <a:rPr lang="en-US" dirty="0"/>
            </a:br>
            <a:r>
              <a:rPr lang="en-US" dirty="0"/>
              <a:t>unsure as to its purpose.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Triceratops" descr="Close-up of Triceratops head, tilted to one side so we can see his three horns, two large one just above his eyes and one smaller one above his snout.">
                <a:extLst>
                  <a:ext uri="{FF2B5EF4-FFF2-40B4-BE49-F238E27FC236}">
                    <a16:creationId xmlns:a16="http://schemas.microsoft.com/office/drawing/2014/main" id="{4107EC05-4942-43E1-97E8-9D91B1B7902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22058316"/>
                  </p:ext>
                </p:extLst>
              </p:nvPr>
            </p:nvGraphicFramePr>
            <p:xfrm>
              <a:off x="5122230" y="-1490085"/>
              <a:ext cx="14139539" cy="1094851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139539" cy="10948512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3238141"/>
                    <am3d:up dx="0" dy="36000000" dz="0"/>
                    <am3d:lookAt x="0" y="0" z="0"/>
                    <am3d:perspective fov="138466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x="874947" ay="-1824211" az="-431581"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Triceratops" descr="Close-up of Triceratops head, tilted to one side so we can see his three horns, two large one just above his eyes and one smaller one above his snout.">
                <a:extLst>
                  <a:ext uri="{FF2B5EF4-FFF2-40B4-BE49-F238E27FC236}">
                    <a16:creationId xmlns:a16="http://schemas.microsoft.com/office/drawing/2014/main" id="{4107EC05-4942-43E1-97E8-9D91B1B790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2230" y="-1490085"/>
                <a:ext cx="14139539" cy="10948512"/>
              </a:xfrm>
              <a:prstGeom prst="rect">
                <a:avLst/>
              </a:prstGeom>
              <a:effectLst/>
            </p:spPr>
          </p:pic>
        </mc:Fallback>
      </mc:AlternateContent>
      <p:pic>
        <p:nvPicPr>
          <p:cNvPr id="16" name="horn 3">
            <a:extLst>
              <a:ext uri="{FF2B5EF4-FFF2-40B4-BE49-F238E27FC236}">
                <a16:creationId xmlns:a16="http://schemas.microsoft.com/office/drawing/2014/main" id="{587A7F10-7C97-4094-80F1-904FC442B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17" y="2595356"/>
            <a:ext cx="805378" cy="741181"/>
          </a:xfrm>
          <a:prstGeom prst="rect">
            <a:avLst/>
          </a:prstGeom>
        </p:spPr>
      </p:pic>
      <p:pic>
        <p:nvPicPr>
          <p:cNvPr id="15" name="horn 1">
            <a:extLst>
              <a:ext uri="{FF2B5EF4-FFF2-40B4-BE49-F238E27FC236}">
                <a16:creationId xmlns:a16="http://schemas.microsoft.com/office/drawing/2014/main" id="{AF3997D6-8107-40DC-886E-AA4502EAF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80" y="243297"/>
            <a:ext cx="2421069" cy="2762932"/>
          </a:xfrm>
          <a:prstGeom prst="rect">
            <a:avLst/>
          </a:prstGeom>
        </p:spPr>
      </p:pic>
      <p:pic>
        <p:nvPicPr>
          <p:cNvPr id="14" name="horn 2">
            <a:extLst>
              <a:ext uri="{FF2B5EF4-FFF2-40B4-BE49-F238E27FC236}">
                <a16:creationId xmlns:a16="http://schemas.microsoft.com/office/drawing/2014/main" id="{747BE2B6-5CF9-4B62-BB98-0778799DB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75" y="386184"/>
            <a:ext cx="1499658" cy="2851538"/>
          </a:xfrm>
          <a:prstGeom prst="rect">
            <a:avLst/>
          </a:prstGeom>
        </p:spPr>
      </p:pic>
      <p:pic>
        <p:nvPicPr>
          <p:cNvPr id="18" name="Plants" descr="A close up of a green tropical plant">
            <a:extLst>
              <a:ext uri="{FF2B5EF4-FFF2-40B4-BE49-F238E27FC236}">
                <a16:creationId xmlns:a16="http://schemas.microsoft.com/office/drawing/2014/main" id="{97B4D7CD-59B5-4566-86C0-6CA4E73F91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45" y="3000808"/>
            <a:ext cx="9145255" cy="3845600"/>
          </a:xfrm>
          <a:prstGeom prst="rect">
            <a:avLst/>
          </a:prstGeom>
        </p:spPr>
      </p:pic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A8DE83DD-3D3D-6166-9496-BB6B77E85B50}"/>
              </a:ext>
            </a:extLst>
          </p:cNvPr>
          <p:cNvSpPr/>
          <p:nvPr/>
        </p:nvSpPr>
        <p:spPr>
          <a:xfrm rot="526989">
            <a:off x="7266409" y="2373762"/>
            <a:ext cx="2519805" cy="2538824"/>
          </a:xfrm>
          <a:prstGeom prst="mathMultiply">
            <a:avLst>
              <a:gd name="adj1" fmla="val 1030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692F7E1-BEF1-A0C9-0196-1C11A7C6C43C}"/>
              </a:ext>
            </a:extLst>
          </p:cNvPr>
          <p:cNvSpPr/>
          <p:nvPr/>
        </p:nvSpPr>
        <p:spPr>
          <a:xfrm rot="526989">
            <a:off x="5364417" y="2016131"/>
            <a:ext cx="2519805" cy="2538824"/>
          </a:xfrm>
          <a:prstGeom prst="mathMultiply">
            <a:avLst>
              <a:gd name="adj1" fmla="val 1030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meteorite with flames and flames&#10;&#10;Description automatically generated">
            <a:extLst>
              <a:ext uri="{FF2B5EF4-FFF2-40B4-BE49-F238E27FC236}">
                <a16:creationId xmlns:a16="http://schemas.microsoft.com/office/drawing/2014/main" id="{430C55B4-B475-A405-1886-BCDD5DCA5E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42277">
            <a:off x="12480226" y="-1322483"/>
            <a:ext cx="4387264" cy="4387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35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59 0.07848 L -0.18959 0.07848 C -0.19675 0.08033 -0.20417 0.08125 -0.21133 0.08403 C -0.33985 0.1301 -0.30717 0.11389 -0.36303 0.14236 L -0.47396 0.06181 L -0.59115 0.23681 L -0.73789 0.08959 L -0.89428 0.3007 L -0.93646 0.23403 L -0.97865 0.11459 L -1.16303 0.28125 L -0.95977 0.53125 L -1.34727 0.41181 " pathEditMode="relative" ptsTypes="AAAAAAAA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D608-E700-E5D2-2F50-407F7FA4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DDCBF-91E4-56B5-1D8C-D84A104C6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 descr="Darkness caused by dino-killing asteroid snuffed out life on Earth in 9  months | Live Science">
            <a:extLst>
              <a:ext uri="{FF2B5EF4-FFF2-40B4-BE49-F238E27FC236}">
                <a16:creationId xmlns:a16="http://schemas.microsoft.com/office/drawing/2014/main" id="{F9DAC548-7444-C2E3-2FE2-9D3C6383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9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125F-0848-A3B2-3F3D-B760798F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872B-11D8-54F7-2948-36FFE0F56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 descr="Dinosaur-killing asteroid did not trigger a long 'nuclear winter' after all  | Live Science">
            <a:extLst>
              <a:ext uri="{FF2B5EF4-FFF2-40B4-BE49-F238E27FC236}">
                <a16:creationId xmlns:a16="http://schemas.microsoft.com/office/drawing/2014/main" id="{FA10BB14-F2CB-4383-5E27-4937227CF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" y="0"/>
            <a:ext cx="12170508" cy="68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99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34EB-A02A-4B0B-9982-78FE555C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>
                <a:latin typeface="+mn-lt"/>
              </a:rPr>
              <a:t>Can we predict this year event happening again?</a:t>
            </a:r>
            <a:endParaRPr lang="en-US" sz="2400" b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75FE8-1945-4556-A1F0-10273C6EDF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Mathematically, yes! </a:t>
            </a:r>
          </a:p>
          <a:p>
            <a:pPr marL="342900" indent="-342900">
              <a:buFontTx/>
              <a:buChar char="-"/>
            </a:pPr>
            <a:r>
              <a:rPr lang="en-AU" b="0" dirty="0"/>
              <a:t>Extreme Value Theory in Dynamical Systems</a:t>
            </a:r>
          </a:p>
          <a:p>
            <a:endParaRPr lang="en-AU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Triceratops" descr="Close-up of Triceratops head, tilted to one side so we can see his frill and three horns.">
                <a:extLst>
                  <a:ext uri="{FF2B5EF4-FFF2-40B4-BE49-F238E27FC236}">
                    <a16:creationId xmlns:a16="http://schemas.microsoft.com/office/drawing/2014/main" id="{132366DB-92EA-4F29-8B1E-0E1F5902B01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23407478"/>
                  </p:ext>
                </p:extLst>
              </p:nvPr>
            </p:nvGraphicFramePr>
            <p:xfrm>
              <a:off x="-1613735" y="-700887"/>
              <a:ext cx="18539874" cy="1435577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539874" cy="14355774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3238141"/>
                    <am3d:up dx="0" dy="36000000" dz="0"/>
                    <am3d:lookAt x="0" y="0" z="0"/>
                    <am3d:perspective fov="138466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x="568748" ay="38242" az="24638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Triceratops" descr="Close-up of Triceratops head, tilted to one side so we can see his frill and three horns.">
                <a:extLst>
                  <a:ext uri="{FF2B5EF4-FFF2-40B4-BE49-F238E27FC236}">
                    <a16:creationId xmlns:a16="http://schemas.microsoft.com/office/drawing/2014/main" id="{132366DB-92EA-4F29-8B1E-0E1F5902B0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13735" y="-700887"/>
                <a:ext cx="18539874" cy="14355774"/>
              </a:xfrm>
              <a:prstGeom prst="rect">
                <a:avLst/>
              </a:prstGeom>
              <a:effectLst/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55884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8013-7F60-7F5B-55DC-A6BFB67E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0CC10-8228-03C3-5FA8-FD6C8980E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AC77E-7B9A-20C1-AB40-6836C75F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87" y="262171"/>
            <a:ext cx="11286226" cy="63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FCE6-7C8E-4022-FDB2-E7D43DF8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C2935-20DE-AF69-DDA3-89263EA7A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E915B-52EC-A12D-D187-49077220D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4" y="291502"/>
            <a:ext cx="11488753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099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RICERATOPS THEME" val="MRLcVjX5"/>
  <p:tag name="ARTICULATE_SLIDE_COUNT" val="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riceratops Theme">
  <a:themeElements>
    <a:clrScheme name="Triceratops">
      <a:dk1>
        <a:sysClr val="windowText" lastClr="000000"/>
      </a:dk1>
      <a:lt1>
        <a:sysClr val="window" lastClr="FFFFFF"/>
      </a:lt1>
      <a:dk2>
        <a:srgbClr val="384449"/>
      </a:dk2>
      <a:lt2>
        <a:srgbClr val="D9D9D9"/>
      </a:lt2>
      <a:accent1>
        <a:srgbClr val="278A77"/>
      </a:accent1>
      <a:accent2>
        <a:srgbClr val="569EAA"/>
      </a:accent2>
      <a:accent3>
        <a:srgbClr val="80A04B"/>
      </a:accent3>
      <a:accent4>
        <a:srgbClr val="FFC000"/>
      </a:accent4>
      <a:accent5>
        <a:srgbClr val="03B992"/>
      </a:accent5>
      <a:accent6>
        <a:srgbClr val="54717E"/>
      </a:accent6>
      <a:hlink>
        <a:srgbClr val="FFC000"/>
      </a:hlink>
      <a:folHlink>
        <a:srgbClr val="80A04B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11225_Triceratops - The three horned dinosaur_AAS_v3" id="{62B68F51-42BD-4F22-9C89-AD26921461B2}" vid="{4394E322-BCFB-42CF-B1DB-7E34723588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FA4079C-B995-4380-B9B3-7AA59BD227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C581A-2515-4085-85C4-F8EE3C7E53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D582EF-0C1E-4223-821C-06B357F4083C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16c05727-aa75-4e4a-9b5f-8a80a1165891"/>
    <ds:schemaRef ds:uri="71af3243-3dd4-4a8d-8c0d-dd76da1f02a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Triceratops - The three horned dinosaur</Template>
  <TotalTime>38</TotalTime>
  <Words>168</Words>
  <Application>Microsoft Office PowerPoint</Application>
  <PresentationFormat>Widescreen</PresentationFormat>
  <Paragraphs>29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Triceratops Theme</vt:lpstr>
      <vt:lpstr>In the Beginning…</vt:lpstr>
      <vt:lpstr>There were dinosaurs</vt:lpstr>
      <vt:lpstr>Timeline</vt:lpstr>
      <vt:lpstr>Triceratops means literally,  “three horned face”</vt:lpstr>
      <vt:lpstr>PowerPoint Presentation</vt:lpstr>
      <vt:lpstr>PowerPoint Presentation</vt:lpstr>
      <vt:lpstr>Can we predict this year event happening again?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Beginning…</dc:title>
  <dc:creator>Leanna Salve</dc:creator>
  <cp:lastModifiedBy>Leanna Salve</cp:lastModifiedBy>
  <cp:revision>5</cp:revision>
  <dcterms:created xsi:type="dcterms:W3CDTF">2024-08-08T05:11:38Z</dcterms:created>
  <dcterms:modified xsi:type="dcterms:W3CDTF">2024-08-14T09:55:42Z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